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58" r:id="rId5"/>
    <p:sldId id="292" r:id="rId6"/>
    <p:sldId id="259" r:id="rId7"/>
    <p:sldId id="260" r:id="rId8"/>
    <p:sldId id="261" r:id="rId9"/>
    <p:sldId id="262" r:id="rId10"/>
    <p:sldId id="270" r:id="rId11"/>
    <p:sldId id="264" r:id="rId12"/>
    <p:sldId id="265" r:id="rId13"/>
    <p:sldId id="266" r:id="rId14"/>
    <p:sldId id="267" r:id="rId15"/>
    <p:sldId id="268" r:id="rId16"/>
    <p:sldId id="271" r:id="rId17"/>
    <p:sldId id="269" r:id="rId18"/>
    <p:sldId id="272" r:id="rId19"/>
    <p:sldId id="276" r:id="rId20"/>
    <p:sldId id="277" r:id="rId21"/>
    <p:sldId id="278" r:id="rId22"/>
    <p:sldId id="274" r:id="rId23"/>
    <p:sldId id="273" r:id="rId24"/>
    <p:sldId id="279" r:id="rId25"/>
    <p:sldId id="285" r:id="rId26"/>
    <p:sldId id="280" r:id="rId27"/>
    <p:sldId id="282" r:id="rId28"/>
    <p:sldId id="281" r:id="rId29"/>
    <p:sldId id="290" r:id="rId30"/>
    <p:sldId id="291"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D023-8C0E-43C0-A5E8-FD71AF7AC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D83663-C18A-4BD8-8243-A6A0A4B10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926665-6722-4242-89D1-4E87E9C999B9}"/>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5" name="Footer Placeholder 4">
            <a:extLst>
              <a:ext uri="{FF2B5EF4-FFF2-40B4-BE49-F238E27FC236}">
                <a16:creationId xmlns:a16="http://schemas.microsoft.com/office/drawing/2014/main" id="{1455F06D-5AFF-4F9E-B358-9FFE5BFF1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241D9-110C-4A75-9422-8AA24A96477A}"/>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21677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0D23-04C8-4929-AA86-9B341E911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EBFCC-E983-4EF9-A2CE-17FD91CAC1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A7F9-8F6E-4BD7-BB9E-31050C472CDE}"/>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5" name="Footer Placeholder 4">
            <a:extLst>
              <a:ext uri="{FF2B5EF4-FFF2-40B4-BE49-F238E27FC236}">
                <a16:creationId xmlns:a16="http://schemas.microsoft.com/office/drawing/2014/main" id="{5D8A0B74-0974-4B69-8080-60A323E23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EA593-AD76-4813-BB66-613DF4D86759}"/>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306671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3229B8-71BA-435F-8129-73DCADCE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19D2A5-4E87-4905-8900-4F240FEB45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C487B-628F-4DC8-9A63-622C8193BBBB}"/>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5" name="Footer Placeholder 4">
            <a:extLst>
              <a:ext uri="{FF2B5EF4-FFF2-40B4-BE49-F238E27FC236}">
                <a16:creationId xmlns:a16="http://schemas.microsoft.com/office/drawing/2014/main" id="{01330445-DBA7-4496-A8B2-1BD5EEA10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2A5B1-FC88-431E-88D8-F24D20BCE68F}"/>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204201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5249-69F3-46A4-9837-4EC3A693F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81313-FFA8-4F26-9E00-4B89DA2B1D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682A3-8982-40AE-B17D-BC78FCC153FA}"/>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5" name="Footer Placeholder 4">
            <a:extLst>
              <a:ext uri="{FF2B5EF4-FFF2-40B4-BE49-F238E27FC236}">
                <a16:creationId xmlns:a16="http://schemas.microsoft.com/office/drawing/2014/main" id="{1F013774-21DE-404D-9977-1689F8736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C877B-6950-48CB-8FB8-18119F8B8005}"/>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162419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A1D1-EE16-40C5-BAF9-3E12DE19A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DCF73-3F24-493F-9E7C-62829CF13B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2DECF9-D02E-4DCF-B65C-E464E4B93426}"/>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5" name="Footer Placeholder 4">
            <a:extLst>
              <a:ext uri="{FF2B5EF4-FFF2-40B4-BE49-F238E27FC236}">
                <a16:creationId xmlns:a16="http://schemas.microsoft.com/office/drawing/2014/main" id="{83A76161-B99A-40DE-8DE4-4B3FBE1F7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42A60-7745-42E2-A296-089170D145C2}"/>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208667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50C1-0905-4F70-A428-A8E91D2D5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6CD7F-8A4A-4E17-A330-E3356650F3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56BC7-3C36-45DA-A37C-FCAD06DF33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115F3-AA3B-4A99-A0C2-6F3CB830FE59}"/>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6" name="Footer Placeholder 5">
            <a:extLst>
              <a:ext uri="{FF2B5EF4-FFF2-40B4-BE49-F238E27FC236}">
                <a16:creationId xmlns:a16="http://schemas.microsoft.com/office/drawing/2014/main" id="{AC6C43B6-C19A-4AD3-9CA6-BB41531C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3D2EB-109D-4FF5-8122-76A8B31F6418}"/>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169705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30AC-559C-4059-AF34-C60D17F2B8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F00D13-3C7F-4245-9E35-9ABDE1BD0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E16D80-3D2D-44A1-BB7D-6B0E714956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ED6CE-7D3F-43A6-94C6-0511F9285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6E4582-EE3D-4B04-80E8-5B7B77D865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C5E37-4684-4CA7-A7BA-A169DE1C3CC8}"/>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8" name="Footer Placeholder 7">
            <a:extLst>
              <a:ext uri="{FF2B5EF4-FFF2-40B4-BE49-F238E27FC236}">
                <a16:creationId xmlns:a16="http://schemas.microsoft.com/office/drawing/2014/main" id="{DF3447FE-EDF4-47A3-87FA-BEC6EBB4C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B2887D-D788-4950-BE39-9664816BD1BE}"/>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414310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4443-F087-44F1-A774-427BF7CBB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2F31A-2D88-4F9C-AC5B-BC1E30A431ED}"/>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4" name="Footer Placeholder 3">
            <a:extLst>
              <a:ext uri="{FF2B5EF4-FFF2-40B4-BE49-F238E27FC236}">
                <a16:creationId xmlns:a16="http://schemas.microsoft.com/office/drawing/2014/main" id="{CCA8F2D6-E265-445E-B68B-CD2A238C24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794570-3B39-4901-BA8E-7598B8333842}"/>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8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E4AA1-10D3-4238-B052-44711C10D11E}"/>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3" name="Footer Placeholder 2">
            <a:extLst>
              <a:ext uri="{FF2B5EF4-FFF2-40B4-BE49-F238E27FC236}">
                <a16:creationId xmlns:a16="http://schemas.microsoft.com/office/drawing/2014/main" id="{54A76BCB-869F-46AA-846A-1B5EB62804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17E13-8FFE-4A80-954D-5D45A1196711}"/>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215852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5AF1-07C2-4F73-B01A-C4C2271C2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A2FE2-3AB2-4E26-9913-A465B354D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0F1854-8C94-409A-8FE8-2AFABCB2B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B6133E-8519-4918-9C3C-48B1B3187C1A}"/>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6" name="Footer Placeholder 5">
            <a:extLst>
              <a:ext uri="{FF2B5EF4-FFF2-40B4-BE49-F238E27FC236}">
                <a16:creationId xmlns:a16="http://schemas.microsoft.com/office/drawing/2014/main" id="{766FCA5F-7345-459C-BE8A-225BA6E23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BDDFA-0F58-4806-A49A-6A3B90C5C3CB}"/>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208726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5059-EF26-4A7A-80DC-648311AAA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054B0-345D-4B4E-A660-A6939108C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BD98A-FF00-4755-A699-94AAFF1A9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D2192-4E9D-4B92-AADD-D717C2C4ADFE}"/>
              </a:ext>
            </a:extLst>
          </p:cNvPr>
          <p:cNvSpPr>
            <a:spLocks noGrp="1"/>
          </p:cNvSpPr>
          <p:nvPr>
            <p:ph type="dt" sz="half" idx="10"/>
          </p:nvPr>
        </p:nvSpPr>
        <p:spPr/>
        <p:txBody>
          <a:bodyPr/>
          <a:lstStyle/>
          <a:p>
            <a:fld id="{7221F2B2-3E95-41C2-8F52-458D8CF782D3}" type="datetimeFigureOut">
              <a:rPr lang="en-US" smtClean="0"/>
              <a:t>1/29/2019</a:t>
            </a:fld>
            <a:endParaRPr lang="en-US"/>
          </a:p>
        </p:txBody>
      </p:sp>
      <p:sp>
        <p:nvSpPr>
          <p:cNvPr id="6" name="Footer Placeholder 5">
            <a:extLst>
              <a:ext uri="{FF2B5EF4-FFF2-40B4-BE49-F238E27FC236}">
                <a16:creationId xmlns:a16="http://schemas.microsoft.com/office/drawing/2014/main" id="{14ED8CAC-0FD8-4B76-9FFB-36B20A870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9A3E7-9D2C-4C58-9BA4-D107C1955529}"/>
              </a:ext>
            </a:extLst>
          </p:cNvPr>
          <p:cNvSpPr>
            <a:spLocks noGrp="1"/>
          </p:cNvSpPr>
          <p:nvPr>
            <p:ph type="sldNum" sz="quarter" idx="12"/>
          </p:nvPr>
        </p:nvSpPr>
        <p:spPr/>
        <p:txBody>
          <a:bodyPr/>
          <a:lstStyle/>
          <a:p>
            <a:fld id="{BB6317C4-CD56-43BD-B2E9-9E219A25909D}" type="slidenum">
              <a:rPr lang="en-US" smtClean="0"/>
              <a:t>‹#›</a:t>
            </a:fld>
            <a:endParaRPr lang="en-US"/>
          </a:p>
        </p:txBody>
      </p:sp>
    </p:spTree>
    <p:extLst>
      <p:ext uri="{BB962C8B-B14F-4D97-AF65-F5344CB8AC3E}">
        <p14:creationId xmlns:p14="http://schemas.microsoft.com/office/powerpoint/2010/main" val="47936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2A52E-FADB-4CA3-907D-8B48B51ED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F88E4A-2AC5-44DD-828D-F43C08E12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6F850-9DD6-4860-B028-860C32299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1F2B2-3E95-41C2-8F52-458D8CF782D3}" type="datetimeFigureOut">
              <a:rPr lang="en-US" smtClean="0"/>
              <a:t>1/29/2019</a:t>
            </a:fld>
            <a:endParaRPr lang="en-US"/>
          </a:p>
        </p:txBody>
      </p:sp>
      <p:sp>
        <p:nvSpPr>
          <p:cNvPr id="5" name="Footer Placeholder 4">
            <a:extLst>
              <a:ext uri="{FF2B5EF4-FFF2-40B4-BE49-F238E27FC236}">
                <a16:creationId xmlns:a16="http://schemas.microsoft.com/office/drawing/2014/main" id="{4C782CD8-C53D-45E7-9DE1-6BB2AD50D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C6C1D5-B282-4C59-A904-8BB18B8E2D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317C4-CD56-43BD-B2E9-9E219A25909D}" type="slidenum">
              <a:rPr lang="en-US" smtClean="0"/>
              <a:t>‹#›</a:t>
            </a:fld>
            <a:endParaRPr lang="en-US"/>
          </a:p>
        </p:txBody>
      </p:sp>
    </p:spTree>
    <p:extLst>
      <p:ext uri="{BB962C8B-B14F-4D97-AF65-F5344CB8AC3E}">
        <p14:creationId xmlns:p14="http://schemas.microsoft.com/office/powerpoint/2010/main" val="318527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fwa.org/other-resources/for-authors/writer-bew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B098-4B9D-46AB-8D8F-F4311F788219}"/>
              </a:ext>
            </a:extLst>
          </p:cNvPr>
          <p:cNvSpPr>
            <a:spLocks noGrp="1"/>
          </p:cNvSpPr>
          <p:nvPr>
            <p:ph type="ctrTitle"/>
          </p:nvPr>
        </p:nvSpPr>
        <p:spPr/>
        <p:txBody>
          <a:bodyPr/>
          <a:lstStyle/>
          <a:p>
            <a:r>
              <a:rPr lang="en-US" dirty="0"/>
              <a:t>Lake Nona High School</a:t>
            </a:r>
          </a:p>
        </p:txBody>
      </p:sp>
      <p:sp>
        <p:nvSpPr>
          <p:cNvPr id="3" name="Subtitle 2">
            <a:extLst>
              <a:ext uri="{FF2B5EF4-FFF2-40B4-BE49-F238E27FC236}">
                <a16:creationId xmlns:a16="http://schemas.microsoft.com/office/drawing/2014/main" id="{2B6711AE-6327-4712-A336-FBDF802ACFE0}"/>
              </a:ext>
            </a:extLst>
          </p:cNvPr>
          <p:cNvSpPr>
            <a:spLocks noGrp="1"/>
          </p:cNvSpPr>
          <p:nvPr>
            <p:ph type="subTitle" idx="1"/>
          </p:nvPr>
        </p:nvSpPr>
        <p:spPr/>
        <p:txBody>
          <a:bodyPr/>
          <a:lstStyle/>
          <a:p>
            <a:r>
              <a:rPr lang="en-US" dirty="0"/>
              <a:t>January 30, 2019</a:t>
            </a:r>
          </a:p>
        </p:txBody>
      </p:sp>
    </p:spTree>
    <p:extLst>
      <p:ext uri="{BB962C8B-B14F-4D97-AF65-F5344CB8AC3E}">
        <p14:creationId xmlns:p14="http://schemas.microsoft.com/office/powerpoint/2010/main" val="384622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8ED1-70C9-493F-8713-FC399E72D1D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2253E4B-7185-407D-9E3D-9A703604F418}"/>
              </a:ext>
            </a:extLst>
          </p:cNvPr>
          <p:cNvPicPr>
            <a:picLocks noGrp="1" noChangeAspect="1"/>
          </p:cNvPicPr>
          <p:nvPr>
            <p:ph idx="1"/>
          </p:nvPr>
        </p:nvPicPr>
        <p:blipFill>
          <a:blip r:embed="rId2"/>
          <a:stretch>
            <a:fillRect/>
          </a:stretch>
        </p:blipFill>
        <p:spPr>
          <a:xfrm>
            <a:off x="838200" y="365125"/>
            <a:ext cx="8518864" cy="6389148"/>
          </a:xfrm>
          <a:prstGeom prst="rect">
            <a:avLst/>
          </a:prstGeom>
        </p:spPr>
      </p:pic>
    </p:spTree>
    <p:extLst>
      <p:ext uri="{BB962C8B-B14F-4D97-AF65-F5344CB8AC3E}">
        <p14:creationId xmlns:p14="http://schemas.microsoft.com/office/powerpoint/2010/main" val="263775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1A6E-7D05-45FD-8492-33FB08FEA86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DFCD4C11-AF32-4C01-9A0C-E64F1F0894FB}"/>
              </a:ext>
            </a:extLst>
          </p:cNvPr>
          <p:cNvPicPr>
            <a:picLocks noGrp="1" noChangeAspect="1"/>
          </p:cNvPicPr>
          <p:nvPr>
            <p:ph idx="1"/>
          </p:nvPr>
        </p:nvPicPr>
        <p:blipFill>
          <a:blip r:embed="rId2"/>
          <a:stretch>
            <a:fillRect/>
          </a:stretch>
        </p:blipFill>
        <p:spPr>
          <a:xfrm>
            <a:off x="1225118" y="348132"/>
            <a:ext cx="7771774" cy="5828831"/>
          </a:xfrm>
          <a:prstGeom prst="rect">
            <a:avLst/>
          </a:prstGeom>
        </p:spPr>
      </p:pic>
    </p:spTree>
    <p:extLst>
      <p:ext uri="{BB962C8B-B14F-4D97-AF65-F5344CB8AC3E}">
        <p14:creationId xmlns:p14="http://schemas.microsoft.com/office/powerpoint/2010/main" val="157622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33A6-BD21-4844-88AD-AC63E26B704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1CD70CF-FE46-49A5-B556-29B754D2EEEE}"/>
              </a:ext>
            </a:extLst>
          </p:cNvPr>
          <p:cNvPicPr>
            <a:picLocks noGrp="1" noChangeAspect="1"/>
          </p:cNvPicPr>
          <p:nvPr>
            <p:ph idx="1"/>
          </p:nvPr>
        </p:nvPicPr>
        <p:blipFill>
          <a:blip r:embed="rId2"/>
          <a:stretch>
            <a:fillRect/>
          </a:stretch>
        </p:blipFill>
        <p:spPr>
          <a:xfrm>
            <a:off x="744870" y="365124"/>
            <a:ext cx="8248209" cy="6186157"/>
          </a:xfrm>
          <a:prstGeom prst="rect">
            <a:avLst/>
          </a:prstGeom>
        </p:spPr>
      </p:pic>
    </p:spTree>
    <p:extLst>
      <p:ext uri="{BB962C8B-B14F-4D97-AF65-F5344CB8AC3E}">
        <p14:creationId xmlns:p14="http://schemas.microsoft.com/office/powerpoint/2010/main" val="107259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71CA-21EB-411E-B18B-1A881734078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49BE2A6-64A9-4596-8630-E50009FFE285}"/>
              </a:ext>
            </a:extLst>
          </p:cNvPr>
          <p:cNvPicPr>
            <a:picLocks noGrp="1" noChangeAspect="1"/>
          </p:cNvPicPr>
          <p:nvPr>
            <p:ph idx="1"/>
          </p:nvPr>
        </p:nvPicPr>
        <p:blipFill>
          <a:blip r:embed="rId2"/>
          <a:stretch>
            <a:fillRect/>
          </a:stretch>
        </p:blipFill>
        <p:spPr>
          <a:xfrm>
            <a:off x="838200" y="365124"/>
            <a:ext cx="8039470" cy="6029603"/>
          </a:xfrm>
          <a:prstGeom prst="rect">
            <a:avLst/>
          </a:prstGeom>
        </p:spPr>
      </p:pic>
    </p:spTree>
    <p:extLst>
      <p:ext uri="{BB962C8B-B14F-4D97-AF65-F5344CB8AC3E}">
        <p14:creationId xmlns:p14="http://schemas.microsoft.com/office/powerpoint/2010/main" val="65817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2C7D-638A-4DC5-B946-91958011A494}"/>
              </a:ext>
            </a:extLst>
          </p:cNvPr>
          <p:cNvSpPr>
            <a:spLocks noGrp="1"/>
          </p:cNvSpPr>
          <p:nvPr>
            <p:ph type="title"/>
          </p:nvPr>
        </p:nvSpPr>
        <p:spPr/>
        <p:txBody>
          <a:bodyPr/>
          <a:lstStyle/>
          <a:p>
            <a:r>
              <a:rPr lang="en-US" dirty="0"/>
              <a:t># of books</a:t>
            </a:r>
          </a:p>
        </p:txBody>
      </p:sp>
      <p:sp>
        <p:nvSpPr>
          <p:cNvPr id="3" name="Content Placeholder 2">
            <a:extLst>
              <a:ext uri="{FF2B5EF4-FFF2-40B4-BE49-F238E27FC236}">
                <a16:creationId xmlns:a16="http://schemas.microsoft.com/office/drawing/2014/main" id="{F0DA1C20-0AAE-4C37-B790-CDCCBB4028D3}"/>
              </a:ext>
            </a:extLst>
          </p:cNvPr>
          <p:cNvSpPr>
            <a:spLocks noGrp="1"/>
          </p:cNvSpPr>
          <p:nvPr>
            <p:ph idx="1"/>
          </p:nvPr>
        </p:nvSpPr>
        <p:spPr/>
        <p:txBody>
          <a:bodyPr/>
          <a:lstStyle/>
          <a:p>
            <a:r>
              <a:rPr lang="en-US" dirty="0"/>
              <a:t>100 sales to match income</a:t>
            </a:r>
          </a:p>
          <a:p>
            <a:r>
              <a:rPr lang="en-US" dirty="0"/>
              <a:t>More books =</a:t>
            </a:r>
          </a:p>
          <a:p>
            <a:pPr lvl="1"/>
            <a:r>
              <a:rPr lang="en-US" dirty="0"/>
              <a:t>More entry points for new readers</a:t>
            </a:r>
          </a:p>
          <a:p>
            <a:pPr lvl="1"/>
            <a:r>
              <a:rPr lang="en-US" dirty="0"/>
              <a:t>More new releases</a:t>
            </a:r>
          </a:p>
          <a:p>
            <a:pPr lvl="1"/>
            <a:r>
              <a:rPr lang="en-US" dirty="0"/>
              <a:t>More visibility</a:t>
            </a:r>
          </a:p>
          <a:p>
            <a:pPr lvl="1"/>
            <a:r>
              <a:rPr lang="en-US" dirty="0"/>
              <a:t>More read through</a:t>
            </a:r>
          </a:p>
        </p:txBody>
      </p:sp>
    </p:spTree>
    <p:extLst>
      <p:ext uri="{BB962C8B-B14F-4D97-AF65-F5344CB8AC3E}">
        <p14:creationId xmlns:p14="http://schemas.microsoft.com/office/powerpoint/2010/main" val="424120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8D1-CB98-4BA4-B1C4-17F0925CFE84}"/>
              </a:ext>
            </a:extLst>
          </p:cNvPr>
          <p:cNvSpPr>
            <a:spLocks noGrp="1"/>
          </p:cNvSpPr>
          <p:nvPr>
            <p:ph type="title"/>
          </p:nvPr>
        </p:nvSpPr>
        <p:spPr/>
        <p:txBody>
          <a:bodyPr/>
          <a:lstStyle/>
          <a:p>
            <a:r>
              <a:rPr lang="en-US" dirty="0"/>
              <a:t>Visibility</a:t>
            </a:r>
          </a:p>
        </p:txBody>
      </p:sp>
      <p:pic>
        <p:nvPicPr>
          <p:cNvPr id="4" name="Content Placeholder 3">
            <a:extLst>
              <a:ext uri="{FF2B5EF4-FFF2-40B4-BE49-F238E27FC236}">
                <a16:creationId xmlns:a16="http://schemas.microsoft.com/office/drawing/2014/main" id="{C30F6BA3-B1DE-43D8-AA99-5A51BEC88258}"/>
              </a:ext>
            </a:extLst>
          </p:cNvPr>
          <p:cNvPicPr>
            <a:picLocks noGrp="1" noChangeAspect="1"/>
          </p:cNvPicPr>
          <p:nvPr>
            <p:ph idx="1"/>
          </p:nvPr>
        </p:nvPicPr>
        <p:blipFill>
          <a:blip r:embed="rId2"/>
          <a:stretch>
            <a:fillRect/>
          </a:stretch>
        </p:blipFill>
        <p:spPr>
          <a:xfrm>
            <a:off x="1944211" y="1242030"/>
            <a:ext cx="7218456" cy="4797359"/>
          </a:xfrm>
          <a:prstGeom prst="rect">
            <a:avLst/>
          </a:prstGeom>
        </p:spPr>
      </p:pic>
    </p:spTree>
    <p:extLst>
      <p:ext uri="{BB962C8B-B14F-4D97-AF65-F5344CB8AC3E}">
        <p14:creationId xmlns:p14="http://schemas.microsoft.com/office/powerpoint/2010/main" val="322315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1DCA-6FBF-4B6D-994E-5535A2156377}"/>
              </a:ext>
            </a:extLst>
          </p:cNvPr>
          <p:cNvSpPr>
            <a:spLocks noGrp="1"/>
          </p:cNvSpPr>
          <p:nvPr>
            <p:ph type="title"/>
          </p:nvPr>
        </p:nvSpPr>
        <p:spPr/>
        <p:txBody>
          <a:bodyPr/>
          <a:lstStyle/>
          <a:p>
            <a:r>
              <a:rPr lang="en-US" dirty="0"/>
              <a:t>1000 words a day</a:t>
            </a:r>
          </a:p>
        </p:txBody>
      </p:sp>
      <p:sp>
        <p:nvSpPr>
          <p:cNvPr id="3" name="Content Placeholder 2">
            <a:extLst>
              <a:ext uri="{FF2B5EF4-FFF2-40B4-BE49-F238E27FC236}">
                <a16:creationId xmlns:a16="http://schemas.microsoft.com/office/drawing/2014/main" id="{AB379BF0-AD61-482B-A484-24746A8B48CF}"/>
              </a:ext>
            </a:extLst>
          </p:cNvPr>
          <p:cNvSpPr>
            <a:spLocks noGrp="1"/>
          </p:cNvSpPr>
          <p:nvPr>
            <p:ph idx="1"/>
          </p:nvPr>
        </p:nvSpPr>
        <p:spPr/>
        <p:txBody>
          <a:bodyPr>
            <a:normAutofit lnSpcReduction="10000"/>
          </a:bodyPr>
          <a:lstStyle/>
          <a:p>
            <a:r>
              <a:rPr lang="en-US" dirty="0"/>
              <a:t>300,000 words / year</a:t>
            </a:r>
          </a:p>
          <a:p>
            <a:r>
              <a:rPr lang="en-US" dirty="0"/>
              <a:t>3 – 100,000 word novels</a:t>
            </a:r>
          </a:p>
          <a:p>
            <a:r>
              <a:rPr lang="en-US" dirty="0"/>
              <a:t>Form the habit</a:t>
            </a:r>
          </a:p>
          <a:p>
            <a:r>
              <a:rPr lang="en-US" dirty="0"/>
              <a:t>Keep the habit</a:t>
            </a:r>
          </a:p>
          <a:p>
            <a:r>
              <a:rPr lang="en-US" dirty="0"/>
              <a:t>It’s hard.</a:t>
            </a:r>
          </a:p>
          <a:p>
            <a:r>
              <a:rPr lang="en-US" dirty="0"/>
              <a:t>Train yourself:</a:t>
            </a:r>
          </a:p>
          <a:p>
            <a:pPr lvl="1"/>
            <a:r>
              <a:rPr lang="en-US" dirty="0"/>
              <a:t>Specific time</a:t>
            </a:r>
          </a:p>
          <a:p>
            <a:pPr lvl="1"/>
            <a:r>
              <a:rPr lang="en-US" dirty="0"/>
              <a:t>Specific place</a:t>
            </a:r>
          </a:p>
          <a:p>
            <a:pPr lvl="1"/>
            <a:r>
              <a:rPr lang="en-US" dirty="0"/>
              <a:t>Train your brain “When we are here at this time we write words.”</a:t>
            </a:r>
          </a:p>
          <a:p>
            <a:r>
              <a:rPr lang="en-US" dirty="0"/>
              <a:t>It’s hard.</a:t>
            </a:r>
          </a:p>
          <a:p>
            <a:endParaRPr lang="en-US" dirty="0"/>
          </a:p>
        </p:txBody>
      </p:sp>
    </p:spTree>
    <p:extLst>
      <p:ext uri="{BB962C8B-B14F-4D97-AF65-F5344CB8AC3E}">
        <p14:creationId xmlns:p14="http://schemas.microsoft.com/office/powerpoint/2010/main" val="22220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90BB-5585-4F07-9905-28B522F6BB6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C5FC529-153C-4B41-834D-D98E424B49A2}"/>
              </a:ext>
            </a:extLst>
          </p:cNvPr>
          <p:cNvPicPr>
            <a:picLocks noGrp="1" noChangeAspect="1"/>
          </p:cNvPicPr>
          <p:nvPr>
            <p:ph idx="1"/>
          </p:nvPr>
        </p:nvPicPr>
        <p:blipFill>
          <a:blip r:embed="rId2"/>
          <a:stretch>
            <a:fillRect/>
          </a:stretch>
        </p:blipFill>
        <p:spPr>
          <a:xfrm>
            <a:off x="2418473" y="365125"/>
            <a:ext cx="7178288" cy="5999080"/>
          </a:xfrm>
          <a:prstGeom prst="rect">
            <a:avLst/>
          </a:prstGeom>
        </p:spPr>
      </p:pic>
    </p:spTree>
    <p:extLst>
      <p:ext uri="{BB962C8B-B14F-4D97-AF65-F5344CB8AC3E}">
        <p14:creationId xmlns:p14="http://schemas.microsoft.com/office/powerpoint/2010/main" val="224969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B35B-1001-4EB9-91EB-1CB36AAA041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158139A-03C1-4161-99FA-BE79114A60F8}"/>
              </a:ext>
            </a:extLst>
          </p:cNvPr>
          <p:cNvPicPr>
            <a:picLocks noGrp="1" noChangeAspect="1"/>
          </p:cNvPicPr>
          <p:nvPr>
            <p:ph idx="1"/>
          </p:nvPr>
        </p:nvPicPr>
        <p:blipFill>
          <a:blip r:embed="rId2"/>
          <a:stretch>
            <a:fillRect/>
          </a:stretch>
        </p:blipFill>
        <p:spPr>
          <a:xfrm>
            <a:off x="838199" y="365125"/>
            <a:ext cx="6629471" cy="5804856"/>
          </a:xfrm>
          <a:prstGeom prst="rect">
            <a:avLst/>
          </a:prstGeom>
        </p:spPr>
      </p:pic>
    </p:spTree>
    <p:extLst>
      <p:ext uri="{BB962C8B-B14F-4D97-AF65-F5344CB8AC3E}">
        <p14:creationId xmlns:p14="http://schemas.microsoft.com/office/powerpoint/2010/main" val="131981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850-BFB1-4B85-88B0-54E4A8B73E5D}"/>
              </a:ext>
            </a:extLst>
          </p:cNvPr>
          <p:cNvSpPr>
            <a:spLocks noGrp="1"/>
          </p:cNvSpPr>
          <p:nvPr>
            <p:ph type="title"/>
          </p:nvPr>
        </p:nvSpPr>
        <p:spPr/>
        <p:txBody>
          <a:bodyPr/>
          <a:lstStyle/>
          <a:p>
            <a:r>
              <a:rPr lang="en-US" dirty="0"/>
              <a:t>It’s hard.</a:t>
            </a:r>
          </a:p>
        </p:txBody>
      </p:sp>
      <p:sp>
        <p:nvSpPr>
          <p:cNvPr id="3" name="Content Placeholder 2">
            <a:extLst>
              <a:ext uri="{FF2B5EF4-FFF2-40B4-BE49-F238E27FC236}">
                <a16:creationId xmlns:a16="http://schemas.microsoft.com/office/drawing/2014/main" id="{43240D0F-9F04-4C06-A244-379C87F23A8A}"/>
              </a:ext>
            </a:extLst>
          </p:cNvPr>
          <p:cNvSpPr>
            <a:spLocks noGrp="1"/>
          </p:cNvSpPr>
          <p:nvPr>
            <p:ph idx="1"/>
          </p:nvPr>
        </p:nvSpPr>
        <p:spPr/>
        <p:txBody>
          <a:bodyPr/>
          <a:lstStyle/>
          <a:p>
            <a:r>
              <a:rPr lang="en-US" dirty="0"/>
              <a:t>The habit of writing is hard.</a:t>
            </a:r>
          </a:p>
          <a:p>
            <a:r>
              <a:rPr lang="en-US" dirty="0"/>
              <a:t>Editing is hard.</a:t>
            </a:r>
          </a:p>
          <a:p>
            <a:r>
              <a:rPr lang="en-US" dirty="0"/>
              <a:t>Marketing is hard.</a:t>
            </a:r>
          </a:p>
          <a:p>
            <a:r>
              <a:rPr lang="en-US" dirty="0"/>
              <a:t>Submitting to agents is hard.</a:t>
            </a:r>
          </a:p>
          <a:p>
            <a:r>
              <a:rPr lang="en-US" dirty="0"/>
              <a:t>Rejections/1-star reviews are hard.</a:t>
            </a:r>
          </a:p>
          <a:p>
            <a:r>
              <a:rPr lang="en-US" dirty="0"/>
              <a:t>Finding an editor is hard.</a:t>
            </a:r>
          </a:p>
          <a:p>
            <a:r>
              <a:rPr lang="en-US" dirty="0"/>
              <a:t>All of these are generally easier than most jobs.</a:t>
            </a:r>
          </a:p>
          <a:p>
            <a:endParaRPr lang="en-US" dirty="0"/>
          </a:p>
        </p:txBody>
      </p:sp>
      <p:pic>
        <p:nvPicPr>
          <p:cNvPr id="5" name="Picture 4">
            <a:extLst>
              <a:ext uri="{FF2B5EF4-FFF2-40B4-BE49-F238E27FC236}">
                <a16:creationId xmlns:a16="http://schemas.microsoft.com/office/drawing/2014/main" id="{338D98A7-1997-4966-AB74-69D680088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305719"/>
            <a:ext cx="4762500" cy="5391150"/>
          </a:xfrm>
          <a:prstGeom prst="rect">
            <a:avLst/>
          </a:prstGeom>
        </p:spPr>
      </p:pic>
    </p:spTree>
    <p:extLst>
      <p:ext uri="{BB962C8B-B14F-4D97-AF65-F5344CB8AC3E}">
        <p14:creationId xmlns:p14="http://schemas.microsoft.com/office/powerpoint/2010/main" val="13516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D832-3C75-4AFC-87AC-DB35056A0C1A}"/>
              </a:ext>
            </a:extLst>
          </p:cNvPr>
          <p:cNvSpPr>
            <a:spLocks noGrp="1"/>
          </p:cNvSpPr>
          <p:nvPr>
            <p:ph type="title"/>
          </p:nvPr>
        </p:nvSpPr>
        <p:spPr/>
        <p:txBody>
          <a:bodyPr/>
          <a:lstStyle/>
          <a:p>
            <a:r>
              <a:rPr lang="en-US" dirty="0"/>
              <a:t>Intro</a:t>
            </a:r>
          </a:p>
        </p:txBody>
      </p:sp>
      <p:sp>
        <p:nvSpPr>
          <p:cNvPr id="3" name="Content Placeholder 2">
            <a:extLst>
              <a:ext uri="{FF2B5EF4-FFF2-40B4-BE49-F238E27FC236}">
                <a16:creationId xmlns:a16="http://schemas.microsoft.com/office/drawing/2014/main" id="{664638C5-D24C-4FA7-B227-4B95DA3A1003}"/>
              </a:ext>
            </a:extLst>
          </p:cNvPr>
          <p:cNvSpPr>
            <a:spLocks noGrp="1"/>
          </p:cNvSpPr>
          <p:nvPr>
            <p:ph idx="1"/>
          </p:nvPr>
        </p:nvSpPr>
        <p:spPr/>
        <p:txBody>
          <a:bodyPr>
            <a:normAutofit/>
          </a:bodyPr>
          <a:lstStyle/>
          <a:p>
            <a:r>
              <a:rPr lang="en-US" dirty="0"/>
              <a:t>J.A. Sutherland &amp; Richard Grantham</a:t>
            </a:r>
          </a:p>
          <a:p>
            <a:endParaRPr lang="en-US" dirty="0"/>
          </a:p>
          <a:p>
            <a:r>
              <a:rPr lang="en-US" dirty="0"/>
              <a:t>www.JaSutherlandBooks.com</a:t>
            </a:r>
          </a:p>
          <a:p>
            <a:endParaRPr lang="en-US" dirty="0"/>
          </a:p>
          <a:p>
            <a:r>
              <a:rPr lang="en-US" dirty="0"/>
              <a:t>Books</a:t>
            </a:r>
          </a:p>
          <a:p>
            <a:r>
              <a:rPr lang="en-US" dirty="0"/>
              <a:t>Focus on business, not craft</a:t>
            </a:r>
          </a:p>
          <a:p>
            <a:r>
              <a:rPr lang="en-US" dirty="0"/>
              <a:t>Why talk about money?</a:t>
            </a:r>
          </a:p>
          <a:p>
            <a:r>
              <a:rPr lang="en-US" dirty="0"/>
              <a:t>Talk about money</a:t>
            </a:r>
          </a:p>
        </p:txBody>
      </p:sp>
    </p:spTree>
    <p:extLst>
      <p:ext uri="{BB962C8B-B14F-4D97-AF65-F5344CB8AC3E}">
        <p14:creationId xmlns:p14="http://schemas.microsoft.com/office/powerpoint/2010/main" val="201805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192-B521-4AB9-AE0A-4797730B67DD}"/>
              </a:ext>
            </a:extLst>
          </p:cNvPr>
          <p:cNvSpPr>
            <a:spLocks noGrp="1"/>
          </p:cNvSpPr>
          <p:nvPr>
            <p:ph type="title"/>
          </p:nvPr>
        </p:nvSpPr>
        <p:spPr/>
        <p:txBody>
          <a:bodyPr/>
          <a:lstStyle/>
          <a:p>
            <a:r>
              <a:rPr lang="en-US" dirty="0"/>
              <a:t>Ideal Writing Life</a:t>
            </a:r>
          </a:p>
        </p:txBody>
      </p:sp>
      <p:sp>
        <p:nvSpPr>
          <p:cNvPr id="3" name="Content Placeholder 2">
            <a:extLst>
              <a:ext uri="{FF2B5EF4-FFF2-40B4-BE49-F238E27FC236}">
                <a16:creationId xmlns:a16="http://schemas.microsoft.com/office/drawing/2014/main" id="{9C8BEE9B-6275-4BA4-808A-3897B3D63EC3}"/>
              </a:ext>
            </a:extLst>
          </p:cNvPr>
          <p:cNvSpPr>
            <a:spLocks noGrp="1"/>
          </p:cNvSpPr>
          <p:nvPr>
            <p:ph idx="1"/>
          </p:nvPr>
        </p:nvSpPr>
        <p:spPr>
          <a:xfrm>
            <a:off x="838200" y="1825625"/>
            <a:ext cx="6663431" cy="4351338"/>
          </a:xfrm>
        </p:spPr>
        <p:txBody>
          <a:bodyPr/>
          <a:lstStyle/>
          <a:p>
            <a:pPr marL="0" indent="0">
              <a:buNone/>
            </a:pPr>
            <a:r>
              <a:rPr lang="en-US" dirty="0"/>
              <a:t>6:00am	Walk the dogs</a:t>
            </a:r>
          </a:p>
          <a:p>
            <a:pPr marL="0" indent="0">
              <a:buNone/>
            </a:pPr>
            <a:r>
              <a:rPr lang="en-US" dirty="0"/>
              <a:t>6:30am	Write 1000-2000 words</a:t>
            </a:r>
          </a:p>
          <a:p>
            <a:pPr marL="0" indent="0">
              <a:buNone/>
            </a:pPr>
            <a:r>
              <a:rPr lang="en-US" dirty="0"/>
              <a:t>8:00am	Breakfast</a:t>
            </a:r>
          </a:p>
          <a:p>
            <a:pPr marL="0" indent="0">
              <a:buNone/>
            </a:pPr>
            <a:r>
              <a:rPr lang="en-US" dirty="0"/>
              <a:t>8:30am	Another 1000 words</a:t>
            </a:r>
          </a:p>
          <a:p>
            <a:pPr marL="0" indent="0">
              <a:buNone/>
            </a:pPr>
            <a:r>
              <a:rPr lang="en-US" dirty="0"/>
              <a:t>10:00am	Another walk</a:t>
            </a:r>
          </a:p>
          <a:p>
            <a:pPr marL="0" indent="0">
              <a:buNone/>
            </a:pPr>
            <a:r>
              <a:rPr lang="en-US" dirty="0"/>
              <a:t>11:00am	Edit</a:t>
            </a:r>
          </a:p>
          <a:p>
            <a:pPr marL="0" indent="0">
              <a:buNone/>
            </a:pPr>
            <a:r>
              <a:rPr lang="en-US" dirty="0"/>
              <a:t>12:00pm	Go out (refill creative well)</a:t>
            </a:r>
          </a:p>
          <a:p>
            <a:pPr marL="0" indent="0">
              <a:buNone/>
            </a:pPr>
            <a:r>
              <a:rPr lang="en-US" dirty="0"/>
              <a:t>A couple more hours of editing later in day.</a:t>
            </a:r>
          </a:p>
        </p:txBody>
      </p:sp>
    </p:spTree>
    <p:extLst>
      <p:ext uri="{BB962C8B-B14F-4D97-AF65-F5344CB8AC3E}">
        <p14:creationId xmlns:p14="http://schemas.microsoft.com/office/powerpoint/2010/main" val="81270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B3C0-6180-4E64-9B92-6515EE984EFB}"/>
              </a:ext>
            </a:extLst>
          </p:cNvPr>
          <p:cNvSpPr>
            <a:spLocks noGrp="1"/>
          </p:cNvSpPr>
          <p:nvPr>
            <p:ph type="title"/>
          </p:nvPr>
        </p:nvSpPr>
        <p:spPr/>
        <p:txBody>
          <a:bodyPr/>
          <a:lstStyle/>
          <a:p>
            <a:r>
              <a:rPr lang="en-US" dirty="0"/>
              <a:t>Aside from money</a:t>
            </a:r>
          </a:p>
        </p:txBody>
      </p:sp>
      <p:sp>
        <p:nvSpPr>
          <p:cNvPr id="3" name="Content Placeholder 2">
            <a:extLst>
              <a:ext uri="{FF2B5EF4-FFF2-40B4-BE49-F238E27FC236}">
                <a16:creationId xmlns:a16="http://schemas.microsoft.com/office/drawing/2014/main" id="{95F12AB9-2EC7-4B69-BC40-719DC2BD2D1D}"/>
              </a:ext>
            </a:extLst>
          </p:cNvPr>
          <p:cNvSpPr>
            <a:spLocks noGrp="1"/>
          </p:cNvSpPr>
          <p:nvPr>
            <p:ph idx="1"/>
          </p:nvPr>
        </p:nvSpPr>
        <p:spPr/>
        <p:txBody>
          <a:bodyPr/>
          <a:lstStyle/>
          <a:p>
            <a:r>
              <a:rPr lang="en-US" dirty="0"/>
              <a:t>Making a reader stay up all night.</a:t>
            </a:r>
          </a:p>
          <a:p>
            <a:r>
              <a:rPr lang="en-US" dirty="0"/>
              <a:t>Making a reader cry.</a:t>
            </a:r>
          </a:p>
        </p:txBody>
      </p:sp>
    </p:spTree>
    <p:extLst>
      <p:ext uri="{BB962C8B-B14F-4D97-AF65-F5344CB8AC3E}">
        <p14:creationId xmlns:p14="http://schemas.microsoft.com/office/powerpoint/2010/main" val="300488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6E36C-D6D9-48B9-AF50-5D6D6C39D195}"/>
              </a:ext>
            </a:extLst>
          </p:cNvPr>
          <p:cNvSpPr>
            <a:spLocks noGrp="1"/>
          </p:cNvSpPr>
          <p:nvPr>
            <p:ph idx="1"/>
          </p:nvPr>
        </p:nvSpPr>
        <p:spPr>
          <a:xfrm>
            <a:off x="838200" y="479394"/>
            <a:ext cx="10515600" cy="5697569"/>
          </a:xfrm>
        </p:spPr>
        <p:txBody>
          <a:bodyPr/>
          <a:lstStyle/>
          <a:p>
            <a:pPr marL="0" indent="0">
              <a:buNone/>
            </a:pPr>
            <a:r>
              <a:rPr lang="en-US" dirty="0"/>
              <a:t>“One event in book 4 which actually brought tears to my eyes was the monument of names so Alexis could grieve and say goodbye. </a:t>
            </a:r>
          </a:p>
          <a:p>
            <a:pPr marL="0" indent="0">
              <a:buNone/>
            </a:pPr>
            <a:r>
              <a:rPr lang="en-US" dirty="0"/>
              <a:t>It touched me because I had a similar experience with my Major. I did go to Arlington a few years back to say goodbye to my Major. Like Alexis it did bring some relief. </a:t>
            </a:r>
          </a:p>
          <a:p>
            <a:pPr marL="0" indent="0">
              <a:buNone/>
            </a:pPr>
            <a:r>
              <a:rPr lang="en-US" dirty="0"/>
              <a:t>I loved my men very much and to lose them hurts very much, not to mention the worry because you sent them into harms way. </a:t>
            </a:r>
          </a:p>
          <a:p>
            <a:pPr marL="0" indent="0">
              <a:buNone/>
            </a:pPr>
            <a:r>
              <a:rPr lang="en-US" dirty="0"/>
              <a:t>In my darker days I was racked with so much pain I could barely function. There were times it hurt to breathe. I still suffer with insomnia and fear of the dreams of combat, giving orders in combat, and losing my people but I try and work through them.”</a:t>
            </a:r>
          </a:p>
        </p:txBody>
      </p:sp>
    </p:spTree>
    <p:extLst>
      <p:ext uri="{BB962C8B-B14F-4D97-AF65-F5344CB8AC3E}">
        <p14:creationId xmlns:p14="http://schemas.microsoft.com/office/powerpoint/2010/main" val="204785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E89761F-4F54-4F07-8DEC-5C823080EFB5}"/>
              </a:ext>
            </a:extLst>
          </p:cNvPr>
          <p:cNvSpPr>
            <a:spLocks noGrp="1"/>
          </p:cNvSpPr>
          <p:nvPr>
            <p:ph idx="1"/>
          </p:nvPr>
        </p:nvSpPr>
        <p:spPr>
          <a:xfrm>
            <a:off x="838200" y="399495"/>
            <a:ext cx="10515600" cy="5777468"/>
          </a:xfrm>
        </p:spPr>
        <p:txBody>
          <a:bodyPr>
            <a:normAutofit lnSpcReduction="10000"/>
          </a:bodyPr>
          <a:lstStyle/>
          <a:p>
            <a:pPr marL="0" indent="0">
              <a:buNone/>
            </a:pPr>
            <a:r>
              <a:rPr lang="en-US" dirty="0"/>
              <a:t>“I just listened to your four book series with Alexis Carew on my grown sons' audible accounts. </a:t>
            </a:r>
          </a:p>
          <a:p>
            <a:pPr marL="0" indent="0">
              <a:buNone/>
            </a:pPr>
            <a:endParaRPr lang="en-US" dirty="0"/>
          </a:p>
          <a:p>
            <a:pPr marL="0" indent="0">
              <a:buNone/>
            </a:pPr>
            <a:r>
              <a:rPr lang="en-US" dirty="0"/>
              <a:t>As I've not been sleeping much I've had a lot of listening hours.  Finding your books has been a God-send.  </a:t>
            </a:r>
          </a:p>
          <a:p>
            <a:pPr marL="0" indent="0">
              <a:buNone/>
            </a:pPr>
            <a:endParaRPr lang="en-US" dirty="0"/>
          </a:p>
          <a:p>
            <a:pPr marL="0" indent="0">
              <a:buNone/>
            </a:pPr>
            <a:r>
              <a:rPr lang="en-US" dirty="0"/>
              <a:t>After 18 years of shrinks and their like telling me I have PTSD then describing symptoms I don't have I have now 'met' someone whose PTSD is so much like mine I don't feel different and alone in it.  100's of flesh and blood people in various 'therapy groups' never gave me the - I'm normal, my messed up stuff is normal messed up stuff- that your fiction has done.  </a:t>
            </a:r>
          </a:p>
          <a:p>
            <a:pPr marL="0" indent="0">
              <a:buNone/>
            </a:pPr>
            <a:endParaRPr lang="en-US" dirty="0"/>
          </a:p>
          <a:p>
            <a:pPr marL="0" indent="0">
              <a:buNone/>
            </a:pPr>
            <a:r>
              <a:rPr lang="en-US" dirty="0"/>
              <a:t>THANK YOU”</a:t>
            </a:r>
          </a:p>
        </p:txBody>
      </p:sp>
    </p:spTree>
    <p:extLst>
      <p:ext uri="{BB962C8B-B14F-4D97-AF65-F5344CB8AC3E}">
        <p14:creationId xmlns:p14="http://schemas.microsoft.com/office/powerpoint/2010/main" val="253045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A210-91E7-4447-90AE-BAAEC48D7AD3}"/>
              </a:ext>
            </a:extLst>
          </p:cNvPr>
          <p:cNvSpPr>
            <a:spLocks noGrp="1"/>
          </p:cNvSpPr>
          <p:nvPr>
            <p:ph type="title"/>
          </p:nvPr>
        </p:nvSpPr>
        <p:spPr/>
        <p:txBody>
          <a:bodyPr/>
          <a:lstStyle/>
          <a:p>
            <a:r>
              <a:rPr lang="en-US" dirty="0"/>
              <a:t>Think about your favorite author.</a:t>
            </a:r>
          </a:p>
        </p:txBody>
      </p:sp>
      <p:pic>
        <p:nvPicPr>
          <p:cNvPr id="5" name="Content Placeholder 4">
            <a:extLst>
              <a:ext uri="{FF2B5EF4-FFF2-40B4-BE49-F238E27FC236}">
                <a16:creationId xmlns:a16="http://schemas.microsoft.com/office/drawing/2014/main" id="{3EBDCC7A-3BF1-4F42-A0E6-CA8E8AEED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177" y="1798992"/>
            <a:ext cx="2726838" cy="4351338"/>
          </a:xfrm>
        </p:spPr>
      </p:pic>
      <p:pic>
        <p:nvPicPr>
          <p:cNvPr id="7" name="Picture 6">
            <a:extLst>
              <a:ext uri="{FF2B5EF4-FFF2-40B4-BE49-F238E27FC236}">
                <a16:creationId xmlns:a16="http://schemas.microsoft.com/office/drawing/2014/main" id="{DFF60BDA-92EF-4A9C-B0F2-277C3FEB8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035" y="1798992"/>
            <a:ext cx="2726839" cy="4351338"/>
          </a:xfrm>
          <a:prstGeom prst="rect">
            <a:avLst/>
          </a:prstGeom>
        </p:spPr>
      </p:pic>
      <p:pic>
        <p:nvPicPr>
          <p:cNvPr id="9" name="Picture 8">
            <a:extLst>
              <a:ext uri="{FF2B5EF4-FFF2-40B4-BE49-F238E27FC236}">
                <a16:creationId xmlns:a16="http://schemas.microsoft.com/office/drawing/2014/main" id="{1832F93C-E924-44A6-BFD1-847BFED88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984" y="1798992"/>
            <a:ext cx="2726839" cy="4351338"/>
          </a:xfrm>
          <a:prstGeom prst="rect">
            <a:avLst/>
          </a:prstGeom>
        </p:spPr>
      </p:pic>
    </p:spTree>
    <p:extLst>
      <p:ext uri="{BB962C8B-B14F-4D97-AF65-F5344CB8AC3E}">
        <p14:creationId xmlns:p14="http://schemas.microsoft.com/office/powerpoint/2010/main" val="23299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E287-D899-4EE8-B8DE-DD44A648721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B33B06C-2630-43AD-BBA9-3C60F7F02E41}"/>
              </a:ext>
            </a:extLst>
          </p:cNvPr>
          <p:cNvPicPr>
            <a:picLocks noGrp="1" noChangeAspect="1"/>
          </p:cNvPicPr>
          <p:nvPr>
            <p:ph idx="1"/>
          </p:nvPr>
        </p:nvPicPr>
        <p:blipFill>
          <a:blip r:embed="rId2"/>
          <a:stretch>
            <a:fillRect/>
          </a:stretch>
        </p:blipFill>
        <p:spPr>
          <a:xfrm>
            <a:off x="0" y="0"/>
            <a:ext cx="9265920" cy="6949440"/>
          </a:xfrm>
          <a:prstGeom prst="rect">
            <a:avLst/>
          </a:prstGeom>
        </p:spPr>
      </p:pic>
    </p:spTree>
    <p:extLst>
      <p:ext uri="{BB962C8B-B14F-4D97-AF65-F5344CB8AC3E}">
        <p14:creationId xmlns:p14="http://schemas.microsoft.com/office/powerpoint/2010/main" val="281370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E06C-637F-4965-920C-9FFD6ACED7D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28BAF79-F1B7-4F55-931A-530E4D4C9688}"/>
              </a:ext>
            </a:extLst>
          </p:cNvPr>
          <p:cNvPicPr>
            <a:picLocks noGrp="1" noChangeAspect="1"/>
          </p:cNvPicPr>
          <p:nvPr>
            <p:ph idx="1"/>
          </p:nvPr>
        </p:nvPicPr>
        <p:blipFill>
          <a:blip r:embed="rId2"/>
          <a:stretch>
            <a:fillRect/>
          </a:stretch>
        </p:blipFill>
        <p:spPr>
          <a:xfrm>
            <a:off x="0" y="0"/>
            <a:ext cx="11911584" cy="6858000"/>
          </a:xfrm>
          <a:prstGeom prst="rect">
            <a:avLst/>
          </a:prstGeom>
        </p:spPr>
      </p:pic>
    </p:spTree>
    <p:extLst>
      <p:ext uri="{BB962C8B-B14F-4D97-AF65-F5344CB8AC3E}">
        <p14:creationId xmlns:p14="http://schemas.microsoft.com/office/powerpoint/2010/main" val="313495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13-EFE8-4E11-A694-E6AD5413BC7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2643861-16CA-42D1-9403-FA58AD1F0712}"/>
              </a:ext>
            </a:extLst>
          </p:cNvPr>
          <p:cNvPicPr>
            <a:picLocks noGrp="1" noChangeAspect="1"/>
          </p:cNvPicPr>
          <p:nvPr>
            <p:ph idx="1"/>
          </p:nvPr>
        </p:nvPicPr>
        <p:blipFill>
          <a:blip r:embed="rId2"/>
          <a:stretch>
            <a:fillRect/>
          </a:stretch>
        </p:blipFill>
        <p:spPr>
          <a:xfrm>
            <a:off x="0" y="0"/>
            <a:ext cx="11877575" cy="6845426"/>
          </a:xfrm>
          <a:prstGeom prst="rect">
            <a:avLst/>
          </a:prstGeom>
        </p:spPr>
      </p:pic>
    </p:spTree>
    <p:extLst>
      <p:ext uri="{BB962C8B-B14F-4D97-AF65-F5344CB8AC3E}">
        <p14:creationId xmlns:p14="http://schemas.microsoft.com/office/powerpoint/2010/main" val="322592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0190-7424-4A03-AFA4-A9660786712E}"/>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9CA6684D-0EA3-4433-BAD7-C36BDEAB806B}"/>
              </a:ext>
            </a:extLst>
          </p:cNvPr>
          <p:cNvSpPr>
            <a:spLocks noGrp="1"/>
          </p:cNvSpPr>
          <p:nvPr>
            <p:ph idx="1"/>
          </p:nvPr>
        </p:nvSpPr>
        <p:spPr/>
        <p:txBody>
          <a:bodyPr/>
          <a:lstStyle/>
          <a:p>
            <a:r>
              <a:rPr lang="en-US" dirty="0"/>
              <a:t>Set and keep your writing habits.</a:t>
            </a:r>
          </a:p>
          <a:p>
            <a:r>
              <a:rPr lang="en-US" dirty="0"/>
              <a:t>Read widely.</a:t>
            </a:r>
          </a:p>
          <a:p>
            <a:r>
              <a:rPr lang="en-US" dirty="0"/>
              <a:t>Read in your genre(s).</a:t>
            </a:r>
          </a:p>
          <a:p>
            <a:r>
              <a:rPr lang="en-US" dirty="0"/>
              <a:t>Know what you’re writing about.</a:t>
            </a:r>
          </a:p>
          <a:p>
            <a:r>
              <a:rPr lang="en-US" dirty="0"/>
              <a:t>Travel and experience things.</a:t>
            </a:r>
          </a:p>
          <a:p>
            <a:r>
              <a:rPr lang="en-US" dirty="0"/>
              <a:t>Talk to other authors.</a:t>
            </a:r>
          </a:p>
          <a:p>
            <a:r>
              <a:rPr lang="en-US" dirty="0"/>
              <a:t>Writers’ conferences and workshops. (keep in mind the caveat)</a:t>
            </a:r>
          </a:p>
          <a:p>
            <a:r>
              <a:rPr lang="en-US" dirty="0"/>
              <a:t>Understand your market.</a:t>
            </a:r>
          </a:p>
        </p:txBody>
      </p:sp>
    </p:spTree>
    <p:extLst>
      <p:ext uri="{BB962C8B-B14F-4D97-AF65-F5344CB8AC3E}">
        <p14:creationId xmlns:p14="http://schemas.microsoft.com/office/powerpoint/2010/main" val="92626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 vs. Indie</a:t>
            </a:r>
          </a:p>
        </p:txBody>
      </p:sp>
      <p:sp>
        <p:nvSpPr>
          <p:cNvPr id="3" name="Content Placeholder 2"/>
          <p:cNvSpPr>
            <a:spLocks noGrp="1"/>
          </p:cNvSpPr>
          <p:nvPr>
            <p:ph idx="1"/>
          </p:nvPr>
        </p:nvSpPr>
        <p:spPr>
          <a:xfrm>
            <a:off x="838200" y="1825625"/>
            <a:ext cx="5226538" cy="4351338"/>
          </a:xfrm>
        </p:spPr>
        <p:txBody>
          <a:bodyPr/>
          <a:lstStyle/>
          <a:p>
            <a:r>
              <a:rPr lang="en-US" dirty="0"/>
              <a:t>Reader buys your book for $10</a:t>
            </a:r>
          </a:p>
          <a:p>
            <a:r>
              <a:rPr lang="en-US" dirty="0"/>
              <a:t>You pay the Store $3 </a:t>
            </a:r>
          </a:p>
          <a:p>
            <a:r>
              <a:rPr lang="en-US" dirty="0"/>
              <a:t>You pay the Publisher $5.25 </a:t>
            </a:r>
          </a:p>
          <a:p>
            <a:r>
              <a:rPr lang="en-US" dirty="0"/>
              <a:t>You pay the Agent $0.25 </a:t>
            </a:r>
          </a:p>
          <a:p>
            <a:r>
              <a:rPr lang="en-US" dirty="0"/>
              <a:t>You keep $1.50</a:t>
            </a:r>
          </a:p>
          <a:p>
            <a:endParaRPr lang="en-US" dirty="0"/>
          </a:p>
        </p:txBody>
      </p:sp>
      <p:sp>
        <p:nvSpPr>
          <p:cNvPr id="4" name="Footer Placeholder 3"/>
          <p:cNvSpPr>
            <a:spLocks noGrp="1"/>
          </p:cNvSpPr>
          <p:nvPr>
            <p:ph type="ftr" sz="quarter" idx="11"/>
          </p:nvPr>
        </p:nvSpPr>
        <p:spPr/>
        <p:txBody>
          <a:bodyPr/>
          <a:lstStyle/>
          <a:p>
            <a:r>
              <a:rPr lang="en-US"/>
              <a:t>www.alexiscarew.com/bow</a:t>
            </a:r>
          </a:p>
        </p:txBody>
      </p:sp>
      <p:sp>
        <p:nvSpPr>
          <p:cNvPr id="6" name="Content Placeholder 2"/>
          <p:cNvSpPr txBox="1">
            <a:spLocks/>
          </p:cNvSpPr>
          <p:nvPr/>
        </p:nvSpPr>
        <p:spPr>
          <a:xfrm>
            <a:off x="6379801" y="1847850"/>
            <a:ext cx="522653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$100,000     (10,000 copies)</a:t>
            </a:r>
          </a:p>
          <a:p>
            <a:pPr marL="0" indent="0">
              <a:buNone/>
            </a:pPr>
            <a:r>
              <a:rPr lang="en-US" dirty="0"/>
              <a:t>$30,000</a:t>
            </a:r>
          </a:p>
          <a:p>
            <a:pPr marL="0" indent="0">
              <a:buNone/>
            </a:pPr>
            <a:r>
              <a:rPr lang="en-US" dirty="0"/>
              <a:t>$52,500</a:t>
            </a:r>
          </a:p>
          <a:p>
            <a:pPr marL="0" indent="0">
              <a:buNone/>
            </a:pPr>
            <a:r>
              <a:rPr lang="en-US" dirty="0"/>
              <a:t>$2,500</a:t>
            </a:r>
          </a:p>
          <a:p>
            <a:pPr marL="0" indent="0">
              <a:buNone/>
            </a:pPr>
            <a:r>
              <a:rPr lang="en-US" dirty="0"/>
              <a:t>$15,000</a:t>
            </a:r>
          </a:p>
        </p:txBody>
      </p:sp>
    </p:spTree>
    <p:extLst>
      <p:ext uri="{BB962C8B-B14F-4D97-AF65-F5344CB8AC3E}">
        <p14:creationId xmlns:p14="http://schemas.microsoft.com/office/powerpoint/2010/main" val="6749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6FD65B-A92E-4C4D-810A-D796D197A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69" y="0"/>
            <a:ext cx="11711661" cy="6845320"/>
          </a:xfrm>
          <a:prstGeom prst="rect">
            <a:avLst/>
          </a:prstGeom>
        </p:spPr>
      </p:pic>
      <p:sp>
        <p:nvSpPr>
          <p:cNvPr id="4" name="Footer Placeholder 3"/>
          <p:cNvSpPr>
            <a:spLocks noGrp="1"/>
          </p:cNvSpPr>
          <p:nvPr>
            <p:ph type="ftr" sz="quarter" idx="11"/>
          </p:nvPr>
        </p:nvSpPr>
        <p:spPr/>
        <p:txBody>
          <a:bodyPr/>
          <a:lstStyle/>
          <a:p>
            <a:r>
              <a:rPr lang="en-US"/>
              <a:t>J.A. Sutherland www.alexiscarew.com</a:t>
            </a:r>
          </a:p>
        </p:txBody>
      </p:sp>
      <p:sp>
        <p:nvSpPr>
          <p:cNvPr id="6" name="TextBox 5"/>
          <p:cNvSpPr txBox="1"/>
          <p:nvPr/>
        </p:nvSpPr>
        <p:spPr>
          <a:xfrm>
            <a:off x="-1" y="12680"/>
            <a:ext cx="8499107" cy="1754326"/>
          </a:xfrm>
          <a:prstGeom prst="rect">
            <a:avLst/>
          </a:prstGeom>
          <a:solidFill>
            <a:schemeClr val="accent1"/>
          </a:solidFill>
        </p:spPr>
        <p:txBody>
          <a:bodyPr wrap="square" rtlCol="0">
            <a:spAutoFit/>
          </a:bodyPr>
          <a:lstStyle/>
          <a:p>
            <a:pPr marL="285750" indent="-285750">
              <a:buFont typeface="Arial" panose="020B0604020202020204" pitchFamily="34" charset="0"/>
              <a:buChar char="•"/>
            </a:pPr>
            <a:r>
              <a:rPr lang="en-US" sz="3600" dirty="0">
                <a:solidFill>
                  <a:schemeClr val="bg1"/>
                </a:solidFill>
              </a:rPr>
              <a:t>&gt;100,000 copies sold since 11/2014</a:t>
            </a:r>
          </a:p>
          <a:p>
            <a:pPr marL="285750" indent="-285750">
              <a:buFont typeface="Arial" panose="020B0604020202020204" pitchFamily="34" charset="0"/>
              <a:buChar char="•"/>
            </a:pPr>
            <a:r>
              <a:rPr lang="en-US" sz="3600" dirty="0">
                <a:solidFill>
                  <a:schemeClr val="bg1"/>
                </a:solidFill>
              </a:rPr>
              <a:t>&gt;90% read through rate (Book 2 to Book 3)</a:t>
            </a:r>
          </a:p>
          <a:p>
            <a:pPr marL="285750" indent="-285750">
              <a:buFont typeface="Arial" panose="020B0604020202020204" pitchFamily="34" charset="0"/>
              <a:buChar char="•"/>
            </a:pPr>
            <a:r>
              <a:rPr lang="en-US" sz="3600" dirty="0">
                <a:solidFill>
                  <a:schemeClr val="bg1"/>
                </a:solidFill>
              </a:rPr>
              <a:t>&gt;$350,000 earnings (through 2018)</a:t>
            </a:r>
          </a:p>
        </p:txBody>
      </p:sp>
    </p:spTree>
    <p:extLst>
      <p:ext uri="{BB962C8B-B14F-4D97-AF65-F5344CB8AC3E}">
        <p14:creationId xmlns:p14="http://schemas.microsoft.com/office/powerpoint/2010/main" val="1699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Self-publishing difference</a:t>
            </a:r>
          </a:p>
        </p:txBody>
      </p:sp>
      <p:sp>
        <p:nvSpPr>
          <p:cNvPr id="3" name="Content Placeholder 2"/>
          <p:cNvSpPr>
            <a:spLocks noGrp="1"/>
          </p:cNvSpPr>
          <p:nvPr>
            <p:ph idx="1"/>
          </p:nvPr>
        </p:nvSpPr>
        <p:spPr>
          <a:xfrm>
            <a:off x="838200" y="1825625"/>
            <a:ext cx="5226538" cy="1603375"/>
          </a:xfrm>
        </p:spPr>
        <p:txBody>
          <a:bodyPr/>
          <a:lstStyle/>
          <a:p>
            <a:r>
              <a:rPr lang="en-US" dirty="0"/>
              <a:t>Reader buys your book for $5</a:t>
            </a:r>
          </a:p>
          <a:p>
            <a:r>
              <a:rPr lang="en-US" dirty="0"/>
              <a:t>You pay the Store $1.50 </a:t>
            </a:r>
          </a:p>
          <a:p>
            <a:r>
              <a:rPr lang="en-US" dirty="0"/>
              <a:t>You keep $3.50</a:t>
            </a:r>
          </a:p>
          <a:p>
            <a:endParaRPr lang="en-US" dirty="0"/>
          </a:p>
        </p:txBody>
      </p:sp>
      <p:sp>
        <p:nvSpPr>
          <p:cNvPr id="4" name="Footer Placeholder 3"/>
          <p:cNvSpPr>
            <a:spLocks noGrp="1"/>
          </p:cNvSpPr>
          <p:nvPr>
            <p:ph type="ftr" sz="quarter" idx="11"/>
          </p:nvPr>
        </p:nvSpPr>
        <p:spPr/>
        <p:txBody>
          <a:bodyPr/>
          <a:lstStyle/>
          <a:p>
            <a:r>
              <a:rPr lang="en-US"/>
              <a:t>www.alexiscarew.com/bow</a:t>
            </a:r>
          </a:p>
        </p:txBody>
      </p:sp>
      <p:sp>
        <p:nvSpPr>
          <p:cNvPr id="6" name="Content Placeholder 2"/>
          <p:cNvSpPr txBox="1">
            <a:spLocks/>
          </p:cNvSpPr>
          <p:nvPr/>
        </p:nvSpPr>
        <p:spPr>
          <a:xfrm>
            <a:off x="6379801" y="1847850"/>
            <a:ext cx="522653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$50,000     (10,000 copies)</a:t>
            </a:r>
          </a:p>
          <a:p>
            <a:pPr marL="0" indent="0">
              <a:buNone/>
            </a:pPr>
            <a:r>
              <a:rPr lang="en-US" dirty="0"/>
              <a:t>$15,000</a:t>
            </a:r>
          </a:p>
          <a:p>
            <a:pPr marL="0" indent="0">
              <a:buNone/>
            </a:pPr>
            <a:r>
              <a:rPr lang="en-US" dirty="0"/>
              <a:t>$35,000</a:t>
            </a:r>
          </a:p>
        </p:txBody>
      </p:sp>
      <p:sp>
        <p:nvSpPr>
          <p:cNvPr id="5" name="TextBox 4">
            <a:extLst>
              <a:ext uri="{FF2B5EF4-FFF2-40B4-BE49-F238E27FC236}">
                <a16:creationId xmlns:a16="http://schemas.microsoft.com/office/drawing/2014/main" id="{714D90AA-CBCA-4B6A-8667-E316B90A398B}"/>
              </a:ext>
            </a:extLst>
          </p:cNvPr>
          <p:cNvSpPr txBox="1"/>
          <p:nvPr/>
        </p:nvSpPr>
        <p:spPr>
          <a:xfrm>
            <a:off x="838200" y="3563937"/>
            <a:ext cx="506208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Cover: $600</a:t>
            </a:r>
          </a:p>
          <a:p>
            <a:pPr marL="285750" indent="-285750">
              <a:buFont typeface="Arial" panose="020B0604020202020204" pitchFamily="34" charset="0"/>
              <a:buChar char="•"/>
            </a:pPr>
            <a:r>
              <a:rPr lang="en-US" sz="2800" dirty="0"/>
              <a:t>Editing: $2000</a:t>
            </a:r>
          </a:p>
          <a:p>
            <a:pPr marL="285750" indent="-285750">
              <a:buFont typeface="Arial" panose="020B0604020202020204" pitchFamily="34" charset="0"/>
              <a:buChar char="•"/>
            </a:pPr>
            <a:r>
              <a:rPr lang="en-US" sz="2800" dirty="0"/>
              <a:t>… marketing …</a:t>
            </a:r>
          </a:p>
          <a:p>
            <a:pPr marL="285750" indent="-285750">
              <a:buFont typeface="Arial" panose="020B0604020202020204" pitchFamily="34" charset="0"/>
              <a:buChar char="•"/>
            </a:pPr>
            <a:r>
              <a:rPr lang="en-US" sz="2800" dirty="0"/>
              <a:t>No advance ($5-10,000)</a:t>
            </a:r>
          </a:p>
        </p:txBody>
      </p:sp>
    </p:spTree>
    <p:extLst>
      <p:ext uri="{BB962C8B-B14F-4D97-AF65-F5344CB8AC3E}">
        <p14:creationId xmlns:p14="http://schemas.microsoft.com/office/powerpoint/2010/main" val="40841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07D0-343F-46C4-8516-E3929B0903FF}"/>
              </a:ext>
            </a:extLst>
          </p:cNvPr>
          <p:cNvSpPr>
            <a:spLocks noGrp="1"/>
          </p:cNvSpPr>
          <p:nvPr>
            <p:ph type="title"/>
          </p:nvPr>
        </p:nvSpPr>
        <p:spPr/>
        <p:txBody>
          <a:bodyPr/>
          <a:lstStyle/>
          <a:p>
            <a:r>
              <a:rPr lang="en-US" dirty="0" err="1"/>
              <a:t>Resoures</a:t>
            </a:r>
            <a:endParaRPr lang="en-US" dirty="0"/>
          </a:p>
        </p:txBody>
      </p:sp>
      <p:sp>
        <p:nvSpPr>
          <p:cNvPr id="3" name="Content Placeholder 2">
            <a:extLst>
              <a:ext uri="{FF2B5EF4-FFF2-40B4-BE49-F238E27FC236}">
                <a16:creationId xmlns:a16="http://schemas.microsoft.com/office/drawing/2014/main" id="{AD3D7437-FC59-4A46-87D3-A8709D415279}"/>
              </a:ext>
            </a:extLst>
          </p:cNvPr>
          <p:cNvSpPr>
            <a:spLocks noGrp="1"/>
          </p:cNvSpPr>
          <p:nvPr>
            <p:ph idx="1"/>
          </p:nvPr>
        </p:nvSpPr>
        <p:spPr/>
        <p:txBody>
          <a:bodyPr>
            <a:normAutofit lnSpcReduction="10000"/>
          </a:bodyPr>
          <a:lstStyle/>
          <a:p>
            <a:r>
              <a:rPr lang="fr-FR" dirty="0"/>
              <a:t>www.JaSutherlandBooks.com</a:t>
            </a:r>
          </a:p>
          <a:p>
            <a:r>
              <a:rPr lang="fr-FR" dirty="0"/>
              <a:t>Sutherland@AlexisCarew.com</a:t>
            </a:r>
          </a:p>
          <a:p>
            <a:r>
              <a:rPr lang="fr-FR" dirty="0"/>
              <a:t>www.facebook.com/JaSutherlandBooks</a:t>
            </a:r>
          </a:p>
          <a:p>
            <a:r>
              <a:rPr lang="fr-FR" dirty="0"/>
              <a:t>Twitter: @</a:t>
            </a:r>
            <a:r>
              <a:rPr lang="fr-FR" dirty="0" err="1"/>
              <a:t>JASutherlandBks</a:t>
            </a:r>
            <a:r>
              <a:rPr lang="fr-FR" dirty="0"/>
              <a:t> (</a:t>
            </a:r>
            <a:r>
              <a:rPr lang="fr-FR" dirty="0" err="1"/>
              <a:t>dangerous</a:t>
            </a:r>
            <a:r>
              <a:rPr lang="fr-FR" dirty="0"/>
              <a:t>)</a:t>
            </a:r>
          </a:p>
          <a:p>
            <a:endParaRPr lang="fr-FR" dirty="0"/>
          </a:p>
          <a:p>
            <a:r>
              <a:rPr lang="en-US" dirty="0"/>
              <a:t>www.kriswrites.com (strong bias against tradpub)</a:t>
            </a:r>
          </a:p>
          <a:p>
            <a:r>
              <a:rPr lang="en-US" dirty="0"/>
              <a:t>www.authorearnings.com</a:t>
            </a:r>
          </a:p>
          <a:p>
            <a:r>
              <a:rPr lang="en-US" dirty="0"/>
              <a:t>Facebook: 20booksto50k</a:t>
            </a:r>
          </a:p>
          <a:p>
            <a:r>
              <a:rPr lang="en-US" dirty="0"/>
              <a:t>www.kboards.com</a:t>
            </a:r>
          </a:p>
          <a:p>
            <a:endParaRPr lang="en-US" dirty="0"/>
          </a:p>
          <a:p>
            <a:endParaRPr lang="en-US" dirty="0"/>
          </a:p>
          <a:p>
            <a:endParaRPr lang="en-US" dirty="0"/>
          </a:p>
        </p:txBody>
      </p:sp>
    </p:spTree>
    <p:extLst>
      <p:ext uri="{BB962C8B-B14F-4D97-AF65-F5344CB8AC3E}">
        <p14:creationId xmlns:p14="http://schemas.microsoft.com/office/powerpoint/2010/main" val="218082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09F7-E8EC-40AE-A275-34758CA288CA}"/>
              </a:ext>
            </a:extLst>
          </p:cNvPr>
          <p:cNvSpPr>
            <a:spLocks noGrp="1"/>
          </p:cNvSpPr>
          <p:nvPr>
            <p:ph type="title"/>
          </p:nvPr>
        </p:nvSpPr>
        <p:spPr/>
        <p:txBody>
          <a:bodyPr/>
          <a:lstStyle/>
          <a:p>
            <a:r>
              <a:rPr lang="en-US" dirty="0"/>
              <a:t>Caveat</a:t>
            </a:r>
          </a:p>
        </p:txBody>
      </p:sp>
      <p:sp>
        <p:nvSpPr>
          <p:cNvPr id="3" name="Content Placeholder 2">
            <a:extLst>
              <a:ext uri="{FF2B5EF4-FFF2-40B4-BE49-F238E27FC236}">
                <a16:creationId xmlns:a16="http://schemas.microsoft.com/office/drawing/2014/main" id="{26F0DB17-5233-45FC-9D4A-487868029119}"/>
              </a:ext>
            </a:extLst>
          </p:cNvPr>
          <p:cNvSpPr>
            <a:spLocks noGrp="1"/>
          </p:cNvSpPr>
          <p:nvPr>
            <p:ph idx="1"/>
          </p:nvPr>
        </p:nvSpPr>
        <p:spPr/>
        <p:txBody>
          <a:bodyPr/>
          <a:lstStyle/>
          <a:p>
            <a:pPr marL="0" indent="0">
              <a:buNone/>
            </a:pPr>
            <a:r>
              <a:rPr lang="en-US" dirty="0"/>
              <a:t>“Everything said applies mostly to the speaker, their genre, their writing process, their books, their experience, and only to the best of their knowledge at that particular point in time, and may not be at all applicable to you, your process, your market, or your story.”</a:t>
            </a:r>
          </a:p>
          <a:p>
            <a:pPr marL="0" indent="0">
              <a:buNone/>
            </a:pPr>
            <a:r>
              <a:rPr lang="en-US" dirty="0"/>
              <a:t>                  -- The disclaimer I wish would pop up over the speaker’s head at every writers’ workshop</a:t>
            </a:r>
          </a:p>
          <a:p>
            <a:pPr marL="0" indent="0">
              <a:buNone/>
            </a:pPr>
            <a:endParaRPr lang="en-US" dirty="0"/>
          </a:p>
          <a:p>
            <a:r>
              <a:rPr lang="en-US" dirty="0"/>
              <a:t>Example: </a:t>
            </a:r>
          </a:p>
          <a:p>
            <a:pPr lvl="1"/>
            <a:r>
              <a:rPr lang="en-US" dirty="0"/>
              <a:t>Cut in editing </a:t>
            </a:r>
          </a:p>
          <a:p>
            <a:endParaRPr lang="en-US" dirty="0"/>
          </a:p>
        </p:txBody>
      </p:sp>
    </p:spTree>
    <p:extLst>
      <p:ext uri="{BB962C8B-B14F-4D97-AF65-F5344CB8AC3E}">
        <p14:creationId xmlns:p14="http://schemas.microsoft.com/office/powerpoint/2010/main" val="266706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5489-CBF8-4E02-8E57-E3BC1FECC69C}"/>
              </a:ext>
            </a:extLst>
          </p:cNvPr>
          <p:cNvSpPr>
            <a:spLocks noGrp="1"/>
          </p:cNvSpPr>
          <p:nvPr>
            <p:ph type="title"/>
          </p:nvPr>
        </p:nvSpPr>
        <p:spPr/>
        <p:txBody>
          <a:bodyPr/>
          <a:lstStyle/>
          <a:p>
            <a:r>
              <a:rPr lang="en-US" dirty="0"/>
              <a:t>SCAMS</a:t>
            </a:r>
          </a:p>
        </p:txBody>
      </p:sp>
      <p:sp>
        <p:nvSpPr>
          <p:cNvPr id="3" name="Content Placeholder 2">
            <a:extLst>
              <a:ext uri="{FF2B5EF4-FFF2-40B4-BE49-F238E27FC236}">
                <a16:creationId xmlns:a16="http://schemas.microsoft.com/office/drawing/2014/main" id="{DF808665-2B06-4550-9ECA-D0E8700603BA}"/>
              </a:ext>
            </a:extLst>
          </p:cNvPr>
          <p:cNvSpPr>
            <a:spLocks noGrp="1"/>
          </p:cNvSpPr>
          <p:nvPr>
            <p:ph idx="1"/>
          </p:nvPr>
        </p:nvSpPr>
        <p:spPr/>
        <p:txBody>
          <a:bodyPr/>
          <a:lstStyle/>
          <a:p>
            <a:r>
              <a:rPr lang="en-US" dirty="0"/>
              <a:t>Money goes from publisher to author, not the other way around.</a:t>
            </a:r>
          </a:p>
          <a:p>
            <a:r>
              <a:rPr lang="en-US" dirty="0"/>
              <a:t>If a “publisher” asks for money, run.</a:t>
            </a:r>
          </a:p>
          <a:p>
            <a:r>
              <a:rPr lang="en-US" dirty="0"/>
              <a:t>There are legit self-publishing “packages”, but they’re few and far between and you’re better off finding good providers yourself.</a:t>
            </a:r>
          </a:p>
          <a:p>
            <a:endParaRPr lang="en-US" dirty="0"/>
          </a:p>
          <a:p>
            <a:r>
              <a:rPr lang="en-US" dirty="0">
                <a:hlinkClick r:id="rId2"/>
              </a:rPr>
              <a:t>https://www.sfwa.org/other-resources/for-authors/writer-beware/</a:t>
            </a:r>
            <a:endParaRPr lang="en-US" dirty="0"/>
          </a:p>
          <a:p>
            <a:endParaRPr lang="en-US" dirty="0"/>
          </a:p>
        </p:txBody>
      </p:sp>
    </p:spTree>
    <p:extLst>
      <p:ext uri="{BB962C8B-B14F-4D97-AF65-F5344CB8AC3E}">
        <p14:creationId xmlns:p14="http://schemas.microsoft.com/office/powerpoint/2010/main" val="255151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F487-7707-4E36-B3D3-61AB9124DD0D}"/>
              </a:ext>
            </a:extLst>
          </p:cNvPr>
          <p:cNvSpPr>
            <a:spLocks noGrp="1"/>
          </p:cNvSpPr>
          <p:nvPr>
            <p:ph type="title"/>
          </p:nvPr>
        </p:nvSpPr>
        <p:spPr/>
        <p:txBody>
          <a:bodyPr/>
          <a:lstStyle/>
          <a:p>
            <a:r>
              <a:rPr lang="en-US" dirty="0"/>
              <a:t>You are running a business</a:t>
            </a:r>
          </a:p>
        </p:txBody>
      </p:sp>
      <p:sp>
        <p:nvSpPr>
          <p:cNvPr id="3" name="Content Placeholder 2">
            <a:extLst>
              <a:ext uri="{FF2B5EF4-FFF2-40B4-BE49-F238E27FC236}">
                <a16:creationId xmlns:a16="http://schemas.microsoft.com/office/drawing/2014/main" id="{C68F4D43-4EF6-49C4-8FD0-70CAC5C54F35}"/>
              </a:ext>
            </a:extLst>
          </p:cNvPr>
          <p:cNvSpPr>
            <a:spLocks noGrp="1"/>
          </p:cNvSpPr>
          <p:nvPr>
            <p:ph idx="1"/>
          </p:nvPr>
        </p:nvSpPr>
        <p:spPr/>
        <p:txBody>
          <a:bodyPr/>
          <a:lstStyle/>
          <a:p>
            <a:r>
              <a:rPr lang="en-US" dirty="0"/>
              <a:t>Income/expenses</a:t>
            </a:r>
          </a:p>
          <a:p>
            <a:r>
              <a:rPr lang="en-US" dirty="0"/>
              <a:t>Taxes</a:t>
            </a:r>
          </a:p>
          <a:p>
            <a:r>
              <a:rPr lang="en-US" dirty="0"/>
              <a:t>Advertising/marketing</a:t>
            </a:r>
          </a:p>
          <a:p>
            <a:r>
              <a:rPr lang="en-US" dirty="0"/>
              <a:t>Self-published</a:t>
            </a:r>
          </a:p>
          <a:p>
            <a:pPr lvl="1"/>
            <a:r>
              <a:rPr lang="en-US" dirty="0"/>
              <a:t>Editors</a:t>
            </a:r>
          </a:p>
          <a:p>
            <a:pPr lvl="1"/>
            <a:r>
              <a:rPr lang="en-US" dirty="0"/>
              <a:t>Cover design</a:t>
            </a:r>
          </a:p>
          <a:p>
            <a:r>
              <a:rPr lang="en-US" dirty="0"/>
              <a:t>Contracts (and have reviewed by an attorney)</a:t>
            </a:r>
          </a:p>
          <a:p>
            <a:pPr marL="457200" lvl="1" indent="0">
              <a:buNone/>
            </a:pPr>
            <a:endParaRPr lang="en-US" dirty="0"/>
          </a:p>
        </p:txBody>
      </p:sp>
    </p:spTree>
    <p:extLst>
      <p:ext uri="{BB962C8B-B14F-4D97-AF65-F5344CB8AC3E}">
        <p14:creationId xmlns:p14="http://schemas.microsoft.com/office/powerpoint/2010/main" val="231080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48F3-6FB8-45C6-A5BA-DCCA80B424F6}"/>
              </a:ext>
            </a:extLst>
          </p:cNvPr>
          <p:cNvSpPr>
            <a:spLocks noGrp="1"/>
          </p:cNvSpPr>
          <p:nvPr>
            <p:ph type="title"/>
          </p:nvPr>
        </p:nvSpPr>
        <p:spPr/>
        <p:txBody>
          <a:bodyPr/>
          <a:lstStyle/>
          <a:p>
            <a:r>
              <a:rPr lang="en-US" dirty="0"/>
              <a:t>Contracts</a:t>
            </a:r>
          </a:p>
        </p:txBody>
      </p:sp>
      <p:pic>
        <p:nvPicPr>
          <p:cNvPr id="4" name="Content Placeholder 3">
            <a:extLst>
              <a:ext uri="{FF2B5EF4-FFF2-40B4-BE49-F238E27FC236}">
                <a16:creationId xmlns:a16="http://schemas.microsoft.com/office/drawing/2014/main" id="{18A75398-B9D7-4BE7-AA58-DF29F957330A}"/>
              </a:ext>
            </a:extLst>
          </p:cNvPr>
          <p:cNvPicPr>
            <a:picLocks noGrp="1" noChangeAspect="1"/>
          </p:cNvPicPr>
          <p:nvPr>
            <p:ph idx="1"/>
          </p:nvPr>
        </p:nvPicPr>
        <p:blipFill>
          <a:blip r:embed="rId2"/>
          <a:stretch>
            <a:fillRect/>
          </a:stretch>
        </p:blipFill>
        <p:spPr>
          <a:xfrm>
            <a:off x="950675" y="1790114"/>
            <a:ext cx="2868918" cy="4351338"/>
          </a:xfrm>
          <a:prstGeom prst="rect">
            <a:avLst/>
          </a:prstGeom>
        </p:spPr>
      </p:pic>
      <p:pic>
        <p:nvPicPr>
          <p:cNvPr id="5" name="Picture 4">
            <a:extLst>
              <a:ext uri="{FF2B5EF4-FFF2-40B4-BE49-F238E27FC236}">
                <a16:creationId xmlns:a16="http://schemas.microsoft.com/office/drawing/2014/main" id="{0FE0FC7F-6C51-4249-92FB-AFBB3098B3A7}"/>
              </a:ext>
            </a:extLst>
          </p:cNvPr>
          <p:cNvPicPr>
            <a:picLocks noChangeAspect="1"/>
          </p:cNvPicPr>
          <p:nvPr/>
        </p:nvPicPr>
        <p:blipFill>
          <a:blip r:embed="rId3"/>
          <a:stretch>
            <a:fillRect/>
          </a:stretch>
        </p:blipFill>
        <p:spPr>
          <a:xfrm>
            <a:off x="8155225" y="1690688"/>
            <a:ext cx="3086100" cy="4752975"/>
          </a:xfrm>
          <a:prstGeom prst="rect">
            <a:avLst/>
          </a:prstGeom>
        </p:spPr>
      </p:pic>
      <p:sp>
        <p:nvSpPr>
          <p:cNvPr id="6" name="TextBox 5">
            <a:extLst>
              <a:ext uri="{FF2B5EF4-FFF2-40B4-BE49-F238E27FC236}">
                <a16:creationId xmlns:a16="http://schemas.microsoft.com/office/drawing/2014/main" id="{1FAAD937-FC56-4235-B98C-7DBDFC549138}"/>
              </a:ext>
            </a:extLst>
          </p:cNvPr>
          <p:cNvSpPr txBox="1"/>
          <p:nvPr/>
        </p:nvSpPr>
        <p:spPr>
          <a:xfrm>
            <a:off x="4074850" y="1790114"/>
            <a:ext cx="348004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2 book deal</a:t>
            </a:r>
          </a:p>
          <a:p>
            <a:pPr marL="285750" indent="-285750">
              <a:buFont typeface="Arial" panose="020B0604020202020204" pitchFamily="34" charset="0"/>
              <a:buChar char="•"/>
            </a:pPr>
            <a:r>
              <a:rPr lang="en-US" dirty="0"/>
              <a:t>$4 million advance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Reserve against returns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www.kriswrites.com/2016/08/31/business-musings-a-real-book-contract-contractsdealbreakers/</a:t>
            </a:r>
          </a:p>
        </p:txBody>
      </p:sp>
    </p:spTree>
    <p:extLst>
      <p:ext uri="{BB962C8B-B14F-4D97-AF65-F5344CB8AC3E}">
        <p14:creationId xmlns:p14="http://schemas.microsoft.com/office/powerpoint/2010/main" val="256612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C7DF-0AE4-4ABA-B14C-66F2DF6184E1}"/>
              </a:ext>
            </a:extLst>
          </p:cNvPr>
          <p:cNvSpPr>
            <a:spLocks noGrp="1"/>
          </p:cNvSpPr>
          <p:nvPr>
            <p:ph type="title"/>
          </p:nvPr>
        </p:nvSpPr>
        <p:spPr/>
        <p:txBody>
          <a:bodyPr/>
          <a:lstStyle/>
          <a:p>
            <a:r>
              <a:rPr lang="en-US" dirty="0"/>
              <a:t>Taxes and Storytelling</a:t>
            </a:r>
          </a:p>
        </p:txBody>
      </p:sp>
      <p:sp>
        <p:nvSpPr>
          <p:cNvPr id="3" name="Content Placeholder 2">
            <a:extLst>
              <a:ext uri="{FF2B5EF4-FFF2-40B4-BE49-F238E27FC236}">
                <a16:creationId xmlns:a16="http://schemas.microsoft.com/office/drawing/2014/main" id="{1729EF03-8F49-4452-8A81-EB6582CA917E}"/>
              </a:ext>
            </a:extLst>
          </p:cNvPr>
          <p:cNvSpPr>
            <a:spLocks noGrp="1"/>
          </p:cNvSpPr>
          <p:nvPr>
            <p:ph idx="1"/>
          </p:nvPr>
        </p:nvSpPr>
        <p:spPr/>
        <p:txBody>
          <a:bodyPr/>
          <a:lstStyle/>
          <a:p>
            <a:r>
              <a:rPr lang="en-US" dirty="0"/>
              <a:t>What does this have to do with storytelling?</a:t>
            </a:r>
          </a:p>
          <a:p>
            <a:r>
              <a:rPr lang="en-US" dirty="0"/>
              <a:t>Keep your receipts</a:t>
            </a:r>
          </a:p>
          <a:p>
            <a:r>
              <a:rPr lang="en-US" dirty="0"/>
              <a:t>Startup expenses</a:t>
            </a:r>
          </a:p>
        </p:txBody>
      </p:sp>
    </p:spTree>
    <p:extLst>
      <p:ext uri="{BB962C8B-B14F-4D97-AF65-F5344CB8AC3E}">
        <p14:creationId xmlns:p14="http://schemas.microsoft.com/office/powerpoint/2010/main" val="237183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A55C-BC22-4FCF-94D1-83F9FDD5588C}"/>
              </a:ext>
            </a:extLst>
          </p:cNvPr>
          <p:cNvSpPr>
            <a:spLocks noGrp="1"/>
          </p:cNvSpPr>
          <p:nvPr>
            <p:ph type="title"/>
          </p:nvPr>
        </p:nvSpPr>
        <p:spPr/>
        <p:txBody>
          <a:bodyPr/>
          <a:lstStyle/>
          <a:p>
            <a:r>
              <a:rPr lang="en-US" dirty="0"/>
              <a:t>More Money</a:t>
            </a:r>
          </a:p>
        </p:txBody>
      </p:sp>
      <p:sp>
        <p:nvSpPr>
          <p:cNvPr id="5" name="Content Placeholder 4">
            <a:extLst>
              <a:ext uri="{FF2B5EF4-FFF2-40B4-BE49-F238E27FC236}">
                <a16:creationId xmlns:a16="http://schemas.microsoft.com/office/drawing/2014/main" id="{FAA4EC30-876F-4730-ACFC-BE561DFB6208}"/>
              </a:ext>
            </a:extLst>
          </p:cNvPr>
          <p:cNvSpPr>
            <a:spLocks noGrp="1"/>
          </p:cNvSpPr>
          <p:nvPr>
            <p:ph idx="1"/>
          </p:nvPr>
        </p:nvSpPr>
        <p:spPr/>
        <p:txBody>
          <a:bodyPr/>
          <a:lstStyle/>
          <a:p>
            <a:r>
              <a:rPr lang="en-US" dirty="0"/>
              <a:t>Fewer people are reading</a:t>
            </a:r>
          </a:p>
          <a:p>
            <a:r>
              <a:rPr lang="en-US" dirty="0" err="1"/>
              <a:t>Ebook</a:t>
            </a:r>
            <a:r>
              <a:rPr lang="en-US" dirty="0"/>
              <a:t> sales “declining”</a:t>
            </a:r>
          </a:p>
          <a:p>
            <a:r>
              <a:rPr lang="en-US" dirty="0" err="1"/>
              <a:t>Ebook</a:t>
            </a:r>
            <a:r>
              <a:rPr lang="en-US" dirty="0"/>
              <a:t> device sales “declining”</a:t>
            </a:r>
          </a:p>
          <a:p>
            <a:endParaRPr lang="en-US" dirty="0"/>
          </a:p>
        </p:txBody>
      </p:sp>
    </p:spTree>
    <p:extLst>
      <p:ext uri="{BB962C8B-B14F-4D97-AF65-F5344CB8AC3E}">
        <p14:creationId xmlns:p14="http://schemas.microsoft.com/office/powerpoint/2010/main" val="51566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914</Words>
  <Application>Microsoft Office PowerPoint</Application>
  <PresentationFormat>Widescreen</PresentationFormat>
  <Paragraphs>145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Lake Nona High School</vt:lpstr>
      <vt:lpstr>Intro</vt:lpstr>
      <vt:lpstr>PowerPoint Presentation</vt:lpstr>
      <vt:lpstr>Caveat</vt:lpstr>
      <vt:lpstr>SCAMS</vt:lpstr>
      <vt:lpstr>You are running a business</vt:lpstr>
      <vt:lpstr>Contracts</vt:lpstr>
      <vt:lpstr>Taxes and Storytelling</vt:lpstr>
      <vt:lpstr>More Money</vt:lpstr>
      <vt:lpstr>PowerPoint Presentation</vt:lpstr>
      <vt:lpstr>PowerPoint Presentation</vt:lpstr>
      <vt:lpstr>PowerPoint Presentation</vt:lpstr>
      <vt:lpstr>PowerPoint Presentation</vt:lpstr>
      <vt:lpstr># of books</vt:lpstr>
      <vt:lpstr>Visibility</vt:lpstr>
      <vt:lpstr>1000 words a day</vt:lpstr>
      <vt:lpstr>PowerPoint Presentation</vt:lpstr>
      <vt:lpstr>PowerPoint Presentation</vt:lpstr>
      <vt:lpstr>It’s hard.</vt:lpstr>
      <vt:lpstr>Ideal Writing Life</vt:lpstr>
      <vt:lpstr>Aside from money</vt:lpstr>
      <vt:lpstr>PowerPoint Presentation</vt:lpstr>
      <vt:lpstr>PowerPoint Presentation</vt:lpstr>
      <vt:lpstr>Think about your favorite author.</vt:lpstr>
      <vt:lpstr>PowerPoint Presentation</vt:lpstr>
      <vt:lpstr>PowerPoint Presentation</vt:lpstr>
      <vt:lpstr>PowerPoint Presentation</vt:lpstr>
      <vt:lpstr>How?</vt:lpstr>
      <vt:lpstr>Trad vs. Indie</vt:lpstr>
      <vt:lpstr>Self-publishing difference</vt:lpstr>
      <vt:lpstr>Resoures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Nona High School</dc:title>
  <dc:creator>Paul Jackson</dc:creator>
  <cp:lastModifiedBy>Paul Jackson</cp:lastModifiedBy>
  <cp:revision>63</cp:revision>
  <dcterms:created xsi:type="dcterms:W3CDTF">2019-01-28T13:13:19Z</dcterms:created>
  <dcterms:modified xsi:type="dcterms:W3CDTF">2019-01-30T03:06:37Z</dcterms:modified>
</cp:coreProperties>
</file>